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61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6314"/>
    <a:srgbClr val="C7971F"/>
    <a:srgbClr val="EAD482"/>
    <a:srgbClr val="DCB7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66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6C3C-4946-4E24-B239-F7041A8BCD4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6C3C-4946-4E24-B239-F7041A8BCD49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044C-7280-4F72-AAED-B4D66F948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1143000" y="2057400"/>
            <a:ext cx="6858000" cy="2971800"/>
          </a:xfrm>
          <a:prstGeom prst="roundRect">
            <a:avLst/>
          </a:prstGeom>
          <a:solidFill>
            <a:srgbClr val="826314">
              <a:alpha val="50196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1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pPr algn="ctr"/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2 chronicles 16:1 – 19:11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7400" y="3352800"/>
            <a:ext cx="5638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CD of this message will be available (free of charge immediately following today's message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4137061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message will be available via podcast later this week at calvaryokc.com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" name="Group 5"/>
          <p:cNvGrpSpPr>
            <a:grpSpLocks noChangeAspect="1"/>
          </p:cNvGrpSpPr>
          <p:nvPr/>
        </p:nvGrpSpPr>
        <p:grpSpPr bwMode="auto">
          <a:xfrm>
            <a:off x="1361511" y="3276600"/>
            <a:ext cx="618414" cy="712788"/>
            <a:chOff x="2074" y="1231"/>
            <a:chExt cx="1612" cy="1858"/>
          </a:xfrm>
        </p:grpSpPr>
        <p:sp>
          <p:nvSpPr>
            <p:cNvPr id="23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68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E68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E68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6" name="Picture 45" descr="C:\Users\Ken\AppData\Local\Microsoft\Windows\Temporary Internet Files\Content.IE5\GHF7J5VO\MC90043383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114914"/>
            <a:ext cx="761886" cy="761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2 chronicles 16:1 – 19:11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16" name="Freeform 33"/>
          <p:cNvSpPr>
            <a:spLocks/>
          </p:cNvSpPr>
          <p:nvPr/>
        </p:nvSpPr>
        <p:spPr bwMode="auto">
          <a:xfrm>
            <a:off x="518824" y="1507428"/>
            <a:ext cx="670516" cy="13858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1325" y="1771650"/>
              </a:cxn>
              <a:cxn ang="0">
                <a:pos x="850900" y="1771650"/>
              </a:cxn>
              <a:cxn ang="0">
                <a:pos x="0" y="0"/>
              </a:cxn>
            </a:cxnLst>
            <a:rect l="0" t="0" r="r" b="b"/>
            <a:pathLst>
              <a:path w="850900" h="1771650">
                <a:moveTo>
                  <a:pt x="0" y="0"/>
                </a:moveTo>
                <a:lnTo>
                  <a:pt x="441325" y="1771650"/>
                </a:lnTo>
                <a:lnTo>
                  <a:pt x="850900" y="177165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chemeClr val="accent3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34"/>
          <p:cNvSpPr>
            <a:spLocks/>
          </p:cNvSpPr>
          <p:nvPr/>
        </p:nvSpPr>
        <p:spPr bwMode="auto">
          <a:xfrm>
            <a:off x="850899" y="2044420"/>
            <a:ext cx="1045235" cy="847598"/>
          </a:xfrm>
          <a:custGeom>
            <a:avLst/>
            <a:gdLst>
              <a:gd name="connsiteX0" fmla="*/ 0 w 1342542"/>
              <a:gd name="connsiteY0" fmla="*/ 0 h 1139523"/>
              <a:gd name="connsiteX1" fmla="*/ 452401 w 1342542"/>
              <a:gd name="connsiteY1" fmla="*/ 1139523 h 1139523"/>
              <a:gd name="connsiteX2" fmla="*/ 1342542 w 1342542"/>
              <a:gd name="connsiteY2" fmla="*/ 1139523 h 1139523"/>
              <a:gd name="connsiteX3" fmla="*/ 0 w 1342542"/>
              <a:gd name="connsiteY3" fmla="*/ 0 h 1139523"/>
              <a:gd name="connsiteX0" fmla="*/ 0 w 1326425"/>
              <a:gd name="connsiteY0" fmla="*/ 0 h 1091197"/>
              <a:gd name="connsiteX1" fmla="*/ 436284 w 1326425"/>
              <a:gd name="connsiteY1" fmla="*/ 1091197 h 1091197"/>
              <a:gd name="connsiteX2" fmla="*/ 1326425 w 1326425"/>
              <a:gd name="connsiteY2" fmla="*/ 1091197 h 1091197"/>
              <a:gd name="connsiteX3" fmla="*/ 0 w 1326425"/>
              <a:gd name="connsiteY3" fmla="*/ 0 h 109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6425" h="1091197">
                <a:moveTo>
                  <a:pt x="0" y="0"/>
                </a:moveTo>
                <a:lnTo>
                  <a:pt x="436284" y="1091197"/>
                </a:lnTo>
                <a:lnTo>
                  <a:pt x="1326425" y="109119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160351" y="1177505"/>
            <a:ext cx="906449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David </a:t>
            </a:r>
            <a:r>
              <a:rPr kumimoji="0" lang="en-US" sz="1200" b="1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Wingdings" pitchFamily="2" charset="2"/>
                <a:cs typeface="Arial" pitchFamily="34" charset="0"/>
              </a:rPr>
              <a:t>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1910-970BC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381000" y="1693652"/>
            <a:ext cx="815948" cy="37201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Solomon </a:t>
            </a:r>
            <a:r>
              <a:rPr kumimoji="0" lang="en-US" sz="1200" b="1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Wingdings" pitchFamily="2" charset="2"/>
                <a:cs typeface="Arial" pitchFamily="34" charset="0"/>
              </a:rPr>
              <a:t>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970-930BC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56"/>
          <p:cNvSpPr txBox="1">
            <a:spLocks noChangeArrowheads="1"/>
          </p:cNvSpPr>
          <p:nvPr/>
        </p:nvSpPr>
        <p:spPr bwMode="auto">
          <a:xfrm>
            <a:off x="832489" y="4174113"/>
            <a:ext cx="920111" cy="389261"/>
          </a:xfrm>
          <a:prstGeom prst="rect">
            <a:avLst/>
          </a:prstGeom>
          <a:solidFill>
            <a:srgbClr val="996633"/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Rehoboam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930-914BC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reeform 57"/>
          <p:cNvSpPr>
            <a:spLocks/>
          </p:cNvSpPr>
          <p:nvPr/>
        </p:nvSpPr>
        <p:spPr bwMode="auto">
          <a:xfrm>
            <a:off x="1301927" y="3315671"/>
            <a:ext cx="870671" cy="859657"/>
          </a:xfrm>
          <a:custGeom>
            <a:avLst/>
            <a:gdLst/>
            <a:ahLst/>
            <a:cxnLst>
              <a:cxn ang="0">
                <a:pos x="0" y="1104899"/>
              </a:cxn>
              <a:cxn ang="0">
                <a:pos x="1142586" y="0"/>
              </a:cxn>
              <a:cxn ang="0">
                <a:pos x="823913" y="0"/>
              </a:cxn>
              <a:cxn ang="0">
                <a:pos x="0" y="1104899"/>
              </a:cxn>
            </a:cxnLst>
            <a:rect l="0" t="0" r="r" b="b"/>
            <a:pathLst>
              <a:path w="1142586" h="1104899">
                <a:moveTo>
                  <a:pt x="0" y="1104899"/>
                </a:moveTo>
                <a:lnTo>
                  <a:pt x="1142586" y="0"/>
                </a:lnTo>
                <a:lnTo>
                  <a:pt x="823913" y="0"/>
                </a:lnTo>
                <a:lnTo>
                  <a:pt x="0" y="1104899"/>
                </a:lnTo>
                <a:close/>
              </a:path>
            </a:pathLst>
          </a:custGeom>
          <a:gradFill rotWithShape="1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59"/>
          <p:cNvSpPr txBox="1">
            <a:spLocks noChangeArrowheads="1"/>
          </p:cNvSpPr>
          <p:nvPr/>
        </p:nvSpPr>
        <p:spPr bwMode="auto">
          <a:xfrm>
            <a:off x="1430548" y="4723730"/>
            <a:ext cx="863600" cy="38167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Abijam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914-911BC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eform 60"/>
          <p:cNvSpPr>
            <a:spLocks/>
          </p:cNvSpPr>
          <p:nvPr/>
        </p:nvSpPr>
        <p:spPr bwMode="auto">
          <a:xfrm>
            <a:off x="1834837" y="3313201"/>
            <a:ext cx="449096" cy="1417940"/>
          </a:xfrm>
          <a:custGeom>
            <a:avLst/>
            <a:gdLst/>
            <a:ahLst/>
            <a:cxnLst>
              <a:cxn ang="0">
                <a:pos x="0" y="1822450"/>
              </a:cxn>
              <a:cxn ang="0">
                <a:pos x="570659" y="2381"/>
              </a:cxn>
              <a:cxn ang="0">
                <a:pos x="428624" y="0"/>
              </a:cxn>
              <a:cxn ang="0">
                <a:pos x="0" y="1822450"/>
              </a:cxn>
            </a:cxnLst>
            <a:rect l="0" t="0" r="r" b="b"/>
            <a:pathLst>
              <a:path w="570659" h="1822450">
                <a:moveTo>
                  <a:pt x="0" y="1822450"/>
                </a:moveTo>
                <a:lnTo>
                  <a:pt x="570659" y="2381"/>
                </a:lnTo>
                <a:lnTo>
                  <a:pt x="428624" y="0"/>
                </a:lnTo>
                <a:lnTo>
                  <a:pt x="0" y="1822450"/>
                </a:lnTo>
                <a:close/>
              </a:path>
            </a:pathLst>
          </a:custGeom>
          <a:gradFill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62"/>
          <p:cNvSpPr>
            <a:spLocks/>
          </p:cNvSpPr>
          <p:nvPr/>
        </p:nvSpPr>
        <p:spPr bwMode="auto">
          <a:xfrm flipV="1">
            <a:off x="2285184" y="2057400"/>
            <a:ext cx="487876" cy="846826"/>
          </a:xfrm>
          <a:custGeom>
            <a:avLst/>
            <a:gdLst/>
            <a:ahLst/>
            <a:cxnLst>
              <a:cxn ang="0">
                <a:pos x="90487" y="419099"/>
              </a:cxn>
              <a:cxn ang="0">
                <a:pos x="618525" y="0"/>
              </a:cxn>
              <a:cxn ang="0">
                <a:pos x="0" y="0"/>
              </a:cxn>
              <a:cxn ang="0">
                <a:pos x="90487" y="419099"/>
              </a:cxn>
            </a:cxnLst>
            <a:rect l="0" t="0" r="r" b="b"/>
            <a:pathLst>
              <a:path w="618525" h="419099">
                <a:moveTo>
                  <a:pt x="90487" y="419099"/>
                </a:moveTo>
                <a:lnTo>
                  <a:pt x="618525" y="0"/>
                </a:lnTo>
                <a:lnTo>
                  <a:pt x="0" y="0"/>
                </a:lnTo>
                <a:lnTo>
                  <a:pt x="90487" y="419099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100000">
                <a:srgbClr val="FFFFFF"/>
              </a:gs>
            </a:gsLst>
            <a:lin ang="5400000" scaled="1"/>
          </a:gradFill>
          <a:ln w="9525" cap="flat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228600" y="2893254"/>
            <a:ext cx="8699200" cy="429828"/>
            <a:chOff x="228600" y="3414234"/>
            <a:chExt cx="8699200" cy="429828"/>
          </a:xfrm>
        </p:grpSpPr>
        <p:sp>
          <p:nvSpPr>
            <p:cNvPr id="66" name="Line 9"/>
            <p:cNvSpPr>
              <a:spLocks noChangeShapeType="1"/>
            </p:cNvSpPr>
            <p:nvPr/>
          </p:nvSpPr>
          <p:spPr bwMode="auto">
            <a:xfrm>
              <a:off x="979178" y="3451288"/>
              <a:ext cx="0" cy="355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Line 10"/>
            <p:cNvSpPr>
              <a:spLocks noChangeShapeType="1"/>
            </p:cNvSpPr>
            <p:nvPr/>
          </p:nvSpPr>
          <p:spPr bwMode="auto">
            <a:xfrm>
              <a:off x="8184728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Line 11"/>
            <p:cNvSpPr>
              <a:spLocks noChangeShapeType="1"/>
            </p:cNvSpPr>
            <p:nvPr/>
          </p:nvSpPr>
          <p:spPr bwMode="auto">
            <a:xfrm>
              <a:off x="7464173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Line 12"/>
            <p:cNvSpPr>
              <a:spLocks noChangeShapeType="1"/>
            </p:cNvSpPr>
            <p:nvPr/>
          </p:nvSpPr>
          <p:spPr bwMode="auto">
            <a:xfrm>
              <a:off x="6743618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Line 13"/>
            <p:cNvSpPr>
              <a:spLocks noChangeShapeType="1"/>
            </p:cNvSpPr>
            <p:nvPr/>
          </p:nvSpPr>
          <p:spPr bwMode="auto">
            <a:xfrm>
              <a:off x="6023063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Line 14"/>
            <p:cNvSpPr>
              <a:spLocks noChangeShapeType="1"/>
            </p:cNvSpPr>
            <p:nvPr/>
          </p:nvSpPr>
          <p:spPr bwMode="auto">
            <a:xfrm>
              <a:off x="5302508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Line 15"/>
            <p:cNvSpPr>
              <a:spLocks noChangeShapeType="1"/>
            </p:cNvSpPr>
            <p:nvPr/>
          </p:nvSpPr>
          <p:spPr bwMode="auto">
            <a:xfrm>
              <a:off x="4581953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Line 16"/>
            <p:cNvSpPr>
              <a:spLocks noChangeShapeType="1"/>
            </p:cNvSpPr>
            <p:nvPr/>
          </p:nvSpPr>
          <p:spPr bwMode="auto">
            <a:xfrm>
              <a:off x="3861398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Line 17"/>
            <p:cNvSpPr>
              <a:spLocks noChangeShapeType="1"/>
            </p:cNvSpPr>
            <p:nvPr/>
          </p:nvSpPr>
          <p:spPr bwMode="auto">
            <a:xfrm>
              <a:off x="3140843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Line 18"/>
            <p:cNvSpPr>
              <a:spLocks noChangeShapeType="1"/>
            </p:cNvSpPr>
            <p:nvPr/>
          </p:nvSpPr>
          <p:spPr bwMode="auto">
            <a:xfrm>
              <a:off x="2420288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Line 19"/>
            <p:cNvSpPr>
              <a:spLocks noChangeShapeType="1"/>
            </p:cNvSpPr>
            <p:nvPr/>
          </p:nvSpPr>
          <p:spPr bwMode="auto">
            <a:xfrm>
              <a:off x="1699733" y="3451288"/>
              <a:ext cx="0" cy="355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Rectangle 112"/>
            <p:cNvSpPr>
              <a:spLocks noChangeArrowheads="1"/>
            </p:cNvSpPr>
            <p:nvPr/>
          </p:nvSpPr>
          <p:spPr bwMode="auto">
            <a:xfrm>
              <a:off x="228600" y="3414234"/>
              <a:ext cx="8699200" cy="429828"/>
            </a:xfrm>
            <a:prstGeom prst="rect">
              <a:avLst/>
            </a:prstGeom>
            <a:solidFill>
              <a:srgbClr val="FFFFFF"/>
            </a:solidFill>
            <a:ln w="1905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78" name="Group 113"/>
            <p:cNvGrpSpPr>
              <a:grpSpLocks/>
            </p:cNvGrpSpPr>
            <p:nvPr/>
          </p:nvGrpSpPr>
          <p:grpSpPr bwMode="auto">
            <a:xfrm>
              <a:off x="258623" y="3443877"/>
              <a:ext cx="8646660" cy="370542"/>
              <a:chOff x="104698788" y="109787409"/>
              <a:chExt cx="10972800" cy="476250"/>
            </a:xfrm>
          </p:grpSpPr>
          <p:sp>
            <p:nvSpPr>
              <p:cNvPr id="79" name="Rectangle 114"/>
              <p:cNvSpPr>
                <a:spLocks noChangeArrowheads="1"/>
              </p:cNvSpPr>
              <p:nvPr/>
            </p:nvSpPr>
            <p:spPr bwMode="auto">
              <a:xfrm>
                <a:off x="104698788" y="109787409"/>
                <a:ext cx="10972800" cy="476250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2857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0" name="Text Box 115"/>
              <p:cNvSpPr txBox="1">
                <a:spLocks noChangeArrowheads="1"/>
              </p:cNvSpPr>
              <p:nvPr/>
            </p:nvSpPr>
            <p:spPr bwMode="auto">
              <a:xfrm>
                <a:off x="105206074" y="109892812"/>
                <a:ext cx="750015" cy="244508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1000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Text Box 116"/>
              <p:cNvSpPr txBox="1">
                <a:spLocks noChangeArrowheads="1"/>
              </p:cNvSpPr>
              <p:nvPr/>
            </p:nvSpPr>
            <p:spPr bwMode="auto">
              <a:xfrm>
                <a:off x="106180980" y="109903878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950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Text Box 117"/>
              <p:cNvSpPr txBox="1">
                <a:spLocks noChangeArrowheads="1"/>
              </p:cNvSpPr>
              <p:nvPr/>
            </p:nvSpPr>
            <p:spPr bwMode="auto">
              <a:xfrm>
                <a:off x="107106420" y="109900194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900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Text Box 118"/>
              <p:cNvSpPr txBox="1">
                <a:spLocks noChangeArrowheads="1"/>
              </p:cNvSpPr>
              <p:nvPr/>
            </p:nvSpPr>
            <p:spPr bwMode="auto">
              <a:xfrm>
                <a:off x="108017112" y="109911258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850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Text Box 119"/>
              <p:cNvSpPr txBox="1">
                <a:spLocks noChangeArrowheads="1"/>
              </p:cNvSpPr>
              <p:nvPr/>
            </p:nvSpPr>
            <p:spPr bwMode="auto">
              <a:xfrm>
                <a:off x="108927804" y="109907574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800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Text Box 120"/>
              <p:cNvSpPr txBox="1">
                <a:spLocks noChangeArrowheads="1"/>
              </p:cNvSpPr>
              <p:nvPr/>
            </p:nvSpPr>
            <p:spPr bwMode="auto">
              <a:xfrm>
                <a:off x="109838496" y="109918638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750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Text Box 121"/>
              <p:cNvSpPr txBox="1">
                <a:spLocks noChangeArrowheads="1"/>
              </p:cNvSpPr>
              <p:nvPr/>
            </p:nvSpPr>
            <p:spPr bwMode="auto">
              <a:xfrm>
                <a:off x="110763936" y="109914954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700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Text Box 122"/>
              <p:cNvSpPr txBox="1">
                <a:spLocks noChangeArrowheads="1"/>
              </p:cNvSpPr>
              <p:nvPr/>
            </p:nvSpPr>
            <p:spPr bwMode="auto">
              <a:xfrm>
                <a:off x="111674628" y="109911270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650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Text Box 123"/>
              <p:cNvSpPr txBox="1">
                <a:spLocks noChangeArrowheads="1"/>
              </p:cNvSpPr>
              <p:nvPr/>
            </p:nvSpPr>
            <p:spPr bwMode="auto">
              <a:xfrm>
                <a:off x="112585320" y="109907586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600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Text Box 124"/>
              <p:cNvSpPr txBox="1">
                <a:spLocks noChangeArrowheads="1"/>
              </p:cNvSpPr>
              <p:nvPr/>
            </p:nvSpPr>
            <p:spPr bwMode="auto">
              <a:xfrm>
                <a:off x="113496012" y="109903902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550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Text Box 125"/>
              <p:cNvSpPr txBox="1">
                <a:spLocks noChangeArrowheads="1"/>
              </p:cNvSpPr>
              <p:nvPr/>
            </p:nvSpPr>
            <p:spPr bwMode="auto">
              <a:xfrm>
                <a:off x="114421452" y="109900218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500 BC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91" name="Text Box 61"/>
          <p:cNvSpPr txBox="1">
            <a:spLocks noChangeArrowheads="1"/>
          </p:cNvSpPr>
          <p:nvPr/>
        </p:nvSpPr>
        <p:spPr bwMode="auto">
          <a:xfrm>
            <a:off x="1915842" y="1677137"/>
            <a:ext cx="924824" cy="380263"/>
          </a:xfrm>
          <a:prstGeom prst="rect">
            <a:avLst/>
          </a:prstGeom>
          <a:solidFill>
            <a:srgbClr val="0000FF"/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Asa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911-871BC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724400" y="5257800"/>
            <a:ext cx="1524000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tzvah" pitchFamily="2" charset="0"/>
              </a:rPr>
              <a:t>Kings of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tzvah" pitchFamily="2" charset="0"/>
              </a:rPr>
              <a:t>Judah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tzvah" pitchFamily="2" charset="0"/>
            </a:endParaRP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533400" y="5257800"/>
          <a:ext cx="4038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790"/>
                <a:gridCol w="343281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4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Wingdings" pitchFamily="2" charset="2"/>
                        </a:rPr>
                        <a:t>Y</a:t>
                      </a:r>
                    </a:p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400" dirty="0" smtClean="0">
                          <a:ln w="28575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Ruled over united kingdom</a:t>
                      </a:r>
                      <a:endParaRPr lang="en-US" b="0" dirty="0">
                        <a:ln w="28575">
                          <a:noFill/>
                        </a:ln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400" dirty="0" smtClean="0">
                          <a:ln w="28575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Note: Some dates are approximate.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400" dirty="0" smtClean="0">
                          <a:ln w="28575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Reigns do not include co-regencies</a:t>
                      </a:r>
                      <a:endParaRPr lang="en-US" sz="1800" b="0" kern="1400" dirty="0">
                        <a:ln w="28575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91" grpId="0" animBg="1"/>
      <p:bldP spid="91" grpId="1" animBg="1"/>
      <p:bldP spid="93" grpId="0" animBg="1"/>
      <p:bldP spid="9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2 chronicles 16:1 – 19:11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7200" y="914400"/>
            <a:ext cx="82296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Matt. 12:43-45 ~ </a:t>
            </a:r>
            <a:r>
              <a:rPr lang="en-US" sz="31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43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When an unclean spirit goes out of a man, he goes through dry places, seeking rest, and finds none. </a:t>
            </a:r>
            <a:r>
              <a:rPr lang="en-US" sz="31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44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Then he says, "I will return to my house from which I came." And when he comes, he finds </a:t>
            </a:r>
            <a:r>
              <a:rPr lang="en-US" sz="31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it</a:t>
            </a:r>
            <a: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empty, swept, and put in order. </a:t>
            </a:r>
            <a:r>
              <a:rPr lang="en-US" sz="31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45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Then he goes and takes with him seven other spirits more wicked than himself, and they enter and dwell there; and the last </a:t>
            </a:r>
            <a:r>
              <a:rPr lang="en-US" sz="31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state</a:t>
            </a:r>
            <a: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of that man is worse than the first.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2 chronicles 16:1 – 19:11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1524000"/>
            <a:ext cx="12192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Ahab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5000" y="1524000"/>
            <a:ext cx="15240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Jezebel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9200" y="3124200"/>
            <a:ext cx="16764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Athaliah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371600" y="2143648"/>
            <a:ext cx="1371600" cy="459027"/>
            <a:chOff x="1371600" y="1915048"/>
            <a:chExt cx="1371600" cy="4590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1" name="Straight Connector 20"/>
            <p:cNvCxnSpPr/>
            <p:nvPr/>
          </p:nvCxnSpPr>
          <p:spPr>
            <a:xfrm>
              <a:off x="1371600" y="2362200"/>
              <a:ext cx="1371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154875" y="2145475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2514600" y="2143648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 rot="5400000" flipH="1" flipV="1">
            <a:off x="1823776" y="2819400"/>
            <a:ext cx="457200" cy="0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14800" y="1524000"/>
            <a:ext cx="24384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Jehoshaphat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81800" y="1524000"/>
            <a:ext cx="6858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86400" y="3114152"/>
            <a:ext cx="16764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Jehoram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638800" y="2133600"/>
            <a:ext cx="1371600" cy="459027"/>
            <a:chOff x="5638800" y="1905000"/>
            <a:chExt cx="1371600" cy="4590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1" name="Straight Connector 30"/>
            <p:cNvCxnSpPr/>
            <p:nvPr/>
          </p:nvCxnSpPr>
          <p:spPr>
            <a:xfrm>
              <a:off x="5638800" y="2352152"/>
              <a:ext cx="1371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5422075" y="2135427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6781800" y="2133600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>
          <a:xfrm rot="5400000" flipH="1" flipV="1">
            <a:off x="6090976" y="2809352"/>
            <a:ext cx="457200" cy="0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2362200" y="3735087"/>
            <a:ext cx="3505200" cy="464965"/>
            <a:chOff x="2362200" y="3585510"/>
            <a:chExt cx="3505200" cy="4649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42" name="Straight Connector 41"/>
            <p:cNvCxnSpPr/>
            <p:nvPr/>
          </p:nvCxnSpPr>
          <p:spPr>
            <a:xfrm>
              <a:off x="2362200" y="4038600"/>
              <a:ext cx="3505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2146133" y="3821875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5632862" y="3814110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57200" y="914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KJV ~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 joined affinity with Ahab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49" grpId="0"/>
      <p:bldP spid="4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2 chronicles 16:1 – 19:11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" y="9144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 Cor. 6:14 ~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not be unequally yoked together with unbelievers. For what fellowship has righteousness with lawlessness? And what communion has light with darkness?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2 chronicles 16:1 – 19:11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" y="914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~ </a:t>
            </a:r>
            <a:r>
              <a:rPr lang="en-US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elohim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~ either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or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gods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9525000" y="3352800"/>
            <a:ext cx="24447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88900">
              <a:bevelT w="63500" h="63500" prst="convex"/>
            </a:sp3d>
          </a:bodyPr>
          <a:lstStyle/>
          <a:p>
            <a:r>
              <a:rPr lang="en-US" sz="4800" dirty="0" smtClean="0">
                <a:solidFill>
                  <a:srgbClr val="C7971F"/>
                </a:solidFill>
                <a:effectLst>
                  <a:outerShdw blurRad="50800" dist="101600" dir="2700000" algn="tl" rotWithShape="0">
                    <a:prstClr val="black">
                      <a:alpha val="50000"/>
                    </a:prstClr>
                  </a:outerShdw>
                </a:effectLst>
                <a:latin typeface="Mitzvah" pitchFamily="2" charset="0"/>
              </a:rPr>
              <a:t>2 chronicles 16:1 – 19:11</a:t>
            </a:r>
            <a:endParaRPr lang="en-US" sz="4800" dirty="0">
              <a:solidFill>
                <a:srgbClr val="C7971F"/>
              </a:solidFill>
              <a:effectLst>
                <a:outerShdw blurRad="50800" dist="101600" dir="2700000" algn="tl" rotWithShape="0">
                  <a:prstClr val="black">
                    <a:alpha val="50000"/>
                  </a:prstClr>
                </a:outerShdw>
              </a:effectLst>
              <a:latin typeface="Mitzvah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7200" y="914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Matters of the Lord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~ spiritual issues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7200" y="145101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king's matter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~ civil issues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5" grpId="1"/>
      <p:bldP spid="46" grpId="0"/>
      <p:bldP spid="46" grpId="1"/>
    </p:bldLst>
  </p:timing>
</p:sld>
</file>

<file path=ppt/theme/theme1.xml><?xml version="1.0" encoding="utf-8"?>
<a:theme xmlns:a="http://schemas.openxmlformats.org/drawingml/2006/main" name="Chronicles">
  <a:themeElements>
    <a:clrScheme name="Chronicles">
      <a:dk1>
        <a:srgbClr val="FFFFFF"/>
      </a:dk1>
      <a:lt1>
        <a:srgbClr val="FFFF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hronicles">
      <a:majorFont>
        <a:latin typeface="Eras Demi ITC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1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Chronicles</Template>
  <TotalTime>1065</TotalTime>
  <Words>280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Chronicles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106</cp:revision>
  <dcterms:created xsi:type="dcterms:W3CDTF">2011-03-08T03:26:43Z</dcterms:created>
  <dcterms:modified xsi:type="dcterms:W3CDTF">2011-03-14T04:31:41Z</dcterms:modified>
</cp:coreProperties>
</file>